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1" r:id="rId1"/>
  </p:sldMasterIdLst>
  <p:notesMasterIdLst>
    <p:notesMasterId r:id="rId22"/>
  </p:notesMasterIdLst>
  <p:handoutMasterIdLst>
    <p:handoutMasterId r:id="rId23"/>
  </p:handoutMasterIdLst>
  <p:sldIdLst>
    <p:sldId id="388" r:id="rId2"/>
    <p:sldId id="391" r:id="rId3"/>
    <p:sldId id="423" r:id="rId4"/>
    <p:sldId id="432" r:id="rId5"/>
    <p:sldId id="393" r:id="rId6"/>
    <p:sldId id="396" r:id="rId7"/>
    <p:sldId id="424" r:id="rId8"/>
    <p:sldId id="428" r:id="rId9"/>
    <p:sldId id="425" r:id="rId10"/>
    <p:sldId id="426" r:id="rId11"/>
    <p:sldId id="430" r:id="rId12"/>
    <p:sldId id="429" r:id="rId13"/>
    <p:sldId id="427" r:id="rId14"/>
    <p:sldId id="413" r:id="rId15"/>
    <p:sldId id="414" r:id="rId16"/>
    <p:sldId id="422" r:id="rId17"/>
    <p:sldId id="412" r:id="rId18"/>
    <p:sldId id="431" r:id="rId19"/>
    <p:sldId id="399" r:id="rId20"/>
    <p:sldId id="395" r:id="rId21"/>
  </p:sldIdLst>
  <p:sldSz cx="9144000" cy="6858000" type="screen4x3"/>
  <p:notesSz cx="6858000" cy="91074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DDDDDD"/>
    <a:srgbClr val="EAEAEA"/>
    <a:srgbClr val="C0C0C0"/>
    <a:srgbClr val="5F5F5F"/>
    <a:srgbClr val="969696"/>
    <a:srgbClr val="C65D2E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57" autoAdjust="0"/>
    <p:restoredTop sz="90545" autoAdjust="0"/>
  </p:normalViewPr>
  <p:slideViewPr>
    <p:cSldViewPr>
      <p:cViewPr varScale="1">
        <p:scale>
          <a:sx n="74" d="100"/>
          <a:sy n="74" d="100"/>
        </p:scale>
        <p:origin x="84" y="5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1368" y="-96"/>
      </p:cViewPr>
      <p:guideLst>
        <p:guide orient="horz" pos="286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148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02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148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502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B1D2646E-9799-48F0-ABD0-7B9ED991608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4397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1013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4113" y="684213"/>
            <a:ext cx="4551362" cy="3413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25938"/>
            <a:ext cx="5486400" cy="409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502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502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A7E3EC3B-3DFC-49E1-BFED-86EF1EBFF5A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1783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3EC3B-3DFC-49E1-BFED-86EF1EBFF5A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6530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3EC3B-3DFC-49E1-BFED-86EF1EBFF5A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2966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 to a2jauthor.org</a:t>
            </a:r>
            <a:r>
              <a:rPr lang="en-US" baseline="0" dirty="0" smtClean="0"/>
              <a:t> for more information on the advanced tab, also look for a future training on it. Too advanced for basic question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3EC3B-3DFC-49E1-BFED-86EF1EBFF5A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9432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List of all your advanced conditions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3EC3B-3DFC-49E1-BFED-86EF1EBFF5AE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8590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3EC3B-3DFC-49E1-BFED-86EF1EBFF5AE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0295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3EC3B-3DFC-49E1-BFED-86EF1EBFF5AE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498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3EC3B-3DFC-49E1-BFED-86EF1EBFF5A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437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3EC3B-3DFC-49E1-BFED-86EF1EBFF5A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642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They are</a:t>
            </a:r>
            <a:r>
              <a:rPr lang="en-US" baseline="0" dirty="0" smtClean="0"/>
              <a:t> all combined into 1 pop up question design window now.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3EC3B-3DFC-49E1-BFED-86EF1EBFF5A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3419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Only displays when you</a:t>
            </a:r>
            <a:r>
              <a:rPr lang="en-US" baseline="0" dirty="0" smtClean="0"/>
              <a:t> click into the field to edit it</a:t>
            </a:r>
          </a:p>
          <a:p>
            <a:r>
              <a:rPr lang="en-US" dirty="0" smtClean="0"/>
              <a:t>Can’t change the font type/color/size</a:t>
            </a:r>
          </a:p>
          <a:p>
            <a:r>
              <a:rPr lang="en-US" dirty="0" smtClean="0"/>
              <a:t>A</a:t>
            </a:r>
            <a:r>
              <a:rPr lang="en-US" baseline="0" dirty="0" smtClean="0"/>
              <a:t> clean, simple interface is A2J’s goal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3EC3B-3DFC-49E1-BFED-86EF1EBFF5A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286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Field section is blank until you select 1 or more fields to fill</a:t>
            </a:r>
            <a:r>
              <a:rPr lang="en-US" baseline="0" dirty="0" smtClean="0"/>
              <a:t> in. Once you do that (Pop out next animation) </a:t>
            </a:r>
          </a:p>
          <a:p>
            <a:endParaRPr lang="en-US" baseline="0" dirty="0" smtClean="0"/>
          </a:p>
          <a:p>
            <a:r>
              <a:rPr lang="en-US" baseline="0" dirty="0" smtClean="0"/>
              <a:t>Explain sample value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3EC3B-3DFC-49E1-BFED-86EF1EBFF5A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0100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3EC3B-3DFC-49E1-BFED-86EF1EBFF5A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8027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We’re still</a:t>
            </a:r>
            <a:r>
              <a:rPr lang="en-US" baseline="0" dirty="0" smtClean="0"/>
              <a:t> working on adding in the field templates that you used in 4.0 </a:t>
            </a:r>
            <a:r>
              <a:rPr lang="en-US" dirty="0" smtClean="0">
                <a:solidFill>
                  <a:srgbClr val="000000"/>
                </a:solidFill>
              </a:rPr>
              <a:t>What are fields?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The format of the answer that an end user provides.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pPr marL="109728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Six basic categories of field types available: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Text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Number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Date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Gender Fields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Radio Buttons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Check Boxes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3EC3B-3DFC-49E1-BFED-86EF1EBFF5A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3727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3EC3B-3DFC-49E1-BFED-86EF1EBFF5A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92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18E9751-A031-4203-A195-4C0B90F7467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CAJTLogo_RedGrey(2)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57200" y="381000"/>
            <a:ext cx="3374136" cy="7315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057FC0-85DC-4938-BD3E-5E3D98EEE0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B16B3E-FA65-4F25-B946-E64C752920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buFont typeface="Arial" pitchFamily="34" charset="0"/>
              <a:buChar char="•"/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EA1A68-90A7-424D-8304-BC7F32D9474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24D33-789F-4973-87E2-754F03678F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8F588-C2A1-4320-9BEA-90B3482269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8363FE-22DA-4B93-B292-E47F554E2E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E8A472-F923-456A-BF1B-71B16300598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9579DA-AC55-40A4-A287-7D686CA200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F53F9B-AAA4-48A7-821E-28D4E86728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37626E-F72D-49A4-B1DA-55436EA2C6C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CB93C24-17B1-4C97-BB14-14E0EC2BF3A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1" descr="a2jCAJTLogoRed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67400" y="6096000"/>
            <a:ext cx="3035300" cy="6572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2jauthor.or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a2jautho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A2J Author</a:t>
            </a:r>
            <a:r>
              <a:rPr lang="en-US" dirty="0" smtClean="0">
                <a:latin typeface="Corbel"/>
              </a:rPr>
              <a:t>® 5.0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Basics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Jessica Bolack Frank</a:t>
            </a:r>
          </a:p>
          <a:p>
            <a:r>
              <a:rPr lang="en-US" dirty="0" smtClean="0"/>
              <a:t>Program Coordinator </a:t>
            </a:r>
          </a:p>
          <a:p>
            <a:r>
              <a:rPr lang="en-US" dirty="0" smtClean="0"/>
              <a:t>Center for Access to Justice &amp; Technology</a:t>
            </a:r>
          </a:p>
          <a:p>
            <a:r>
              <a:rPr lang="en-US" dirty="0" smtClean="0"/>
              <a:t>Chicago-Kent College of Law</a:t>
            </a:r>
            <a:endParaRPr lang="en-US" dirty="0"/>
          </a:p>
        </p:txBody>
      </p:sp>
      <p:pic>
        <p:nvPicPr>
          <p:cNvPr id="4" name="Picture 3" descr="CAJTLogo_RedGrey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381000"/>
            <a:ext cx="3374136" cy="731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255" y="1481138"/>
            <a:ext cx="6771490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Question Design Now: Scroll to See it All- Screen 3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60" y="1417638"/>
            <a:ext cx="8216840" cy="464207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67000" y="1676400"/>
            <a:ext cx="1066800" cy="307777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</a:rPr>
              <a:t># of fields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4267200" y="2137473"/>
            <a:ext cx="1295400" cy="374745"/>
          </a:xfrm>
          <a:prstGeom prst="rect">
            <a:avLst/>
          </a:prstGeom>
          <a:ln w="55000" cap="flat" cmpd="thickThin" algn="ctr">
            <a:solidFill>
              <a:srgbClr val="000000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Arial" pitchFamily="34" charset="0"/>
              <a:buChar char="•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Field Type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147751" y="2925810"/>
            <a:ext cx="1295400" cy="800100"/>
          </a:xfrm>
          <a:prstGeom prst="rect">
            <a:avLst/>
          </a:prstGeom>
          <a:ln w="55000" cap="flat" cmpd="thickThin" algn="ctr">
            <a:solidFill>
              <a:srgbClr val="000000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Arial" pitchFamily="34" charset="0"/>
              <a:buChar char="•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Add &amp; Delete Fields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3671748" y="3280473"/>
            <a:ext cx="1295400" cy="374745"/>
          </a:xfrm>
          <a:prstGeom prst="rect">
            <a:avLst/>
          </a:prstGeom>
          <a:ln w="55000" cap="flat" cmpd="thickThin" algn="ctr">
            <a:solidFill>
              <a:srgbClr val="000000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Arial" pitchFamily="34" charset="0"/>
              <a:buChar char="•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Variable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4572000" y="2708973"/>
            <a:ext cx="1295400" cy="374745"/>
          </a:xfrm>
          <a:prstGeom prst="rect">
            <a:avLst/>
          </a:prstGeom>
          <a:ln w="55000" cap="flat" cmpd="thickThin" algn="ctr">
            <a:solidFill>
              <a:srgbClr val="000000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Arial" pitchFamily="34" charset="0"/>
              <a:buChar char="•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Field Label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382894" y="4022886"/>
            <a:ext cx="1295400" cy="609600"/>
          </a:xfrm>
          <a:prstGeom prst="rect">
            <a:avLst/>
          </a:prstGeom>
          <a:ln w="55000" cap="flat" cmpd="thickThin" algn="ctr">
            <a:solidFill>
              <a:srgbClr val="000000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Arial" pitchFamily="34" charset="0"/>
              <a:buChar char="•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Require Question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3352800" y="4632486"/>
            <a:ext cx="1295400" cy="685800"/>
          </a:xfrm>
          <a:prstGeom prst="rect">
            <a:avLst/>
          </a:prstGeom>
          <a:ln w="55000" cap="flat" cmpd="thickThin" algn="ctr">
            <a:solidFill>
              <a:srgbClr val="000000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rmAutofit fontScale="925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Arial" pitchFamily="34" charset="0"/>
              <a:buChar char="•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Prompt for Required Questions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4" name="Content Placeholder 1"/>
          <p:cNvSpPr txBox="1">
            <a:spLocks/>
          </p:cNvSpPr>
          <p:nvPr/>
        </p:nvSpPr>
        <p:spPr>
          <a:xfrm>
            <a:off x="382894" y="5690507"/>
            <a:ext cx="1071143" cy="685800"/>
          </a:xfrm>
          <a:prstGeom prst="rect">
            <a:avLst/>
          </a:prstGeom>
          <a:ln w="55000" cap="flat" cmpd="thickThin" algn="ctr">
            <a:solidFill>
              <a:srgbClr val="000000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Arial" pitchFamily="34" charset="0"/>
              <a:buChar char="•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Sample Value</a:t>
            </a:r>
            <a:endParaRPr lang="en-US" sz="1600" dirty="0">
              <a:solidFill>
                <a:srgbClr val="00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2443555" y="2301826"/>
            <a:ext cx="1785545" cy="376241"/>
          </a:xfrm>
          <a:prstGeom prst="straightConnector1">
            <a:avLst/>
          </a:prstGeom>
          <a:ln w="2857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1"/>
          </p:cNvCxnSpPr>
          <p:nvPr/>
        </p:nvCxnSpPr>
        <p:spPr>
          <a:xfrm flipH="1" flipV="1">
            <a:off x="2499210" y="3441043"/>
            <a:ext cx="1172538" cy="26803"/>
          </a:xfrm>
          <a:prstGeom prst="straightConnector1">
            <a:avLst/>
          </a:prstGeom>
          <a:ln w="2857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2590800" y="4975386"/>
            <a:ext cx="745527" cy="44304"/>
          </a:xfrm>
          <a:prstGeom prst="straightConnector1">
            <a:avLst/>
          </a:prstGeom>
          <a:ln w="2857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691054" y="4205530"/>
            <a:ext cx="975946" cy="137278"/>
          </a:xfrm>
          <a:prstGeom prst="straightConnector1">
            <a:avLst/>
          </a:prstGeom>
          <a:ln w="2857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918465" y="2648656"/>
            <a:ext cx="0" cy="277154"/>
          </a:xfrm>
          <a:prstGeom prst="straightConnector1">
            <a:avLst/>
          </a:prstGeom>
          <a:ln w="2857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1454037" y="5486400"/>
            <a:ext cx="1631442" cy="547007"/>
          </a:xfrm>
          <a:prstGeom prst="straightConnector1">
            <a:avLst/>
          </a:prstGeom>
          <a:ln w="2857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1" idx="1"/>
          </p:cNvCxnSpPr>
          <p:nvPr/>
        </p:nvCxnSpPr>
        <p:spPr>
          <a:xfrm flipH="1">
            <a:off x="2483574" y="2896346"/>
            <a:ext cx="2088426" cy="196129"/>
          </a:xfrm>
          <a:prstGeom prst="straightConnector1">
            <a:avLst/>
          </a:prstGeom>
          <a:ln w="2857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1553863" y="2006688"/>
            <a:ext cx="1113137" cy="277903"/>
          </a:xfrm>
          <a:prstGeom prst="straightConnector1">
            <a:avLst/>
          </a:prstGeom>
          <a:ln w="2857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625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4800600" cy="46908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“Label” appears before the field in the question text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You can assign default values for variables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Ex. Auto fill in your state or county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Limit value ranges for numbers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Ex. DOB- limit maximum year to 1914 and minimum year to 2014 or TODAY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Show a calendar for dates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Include internal and external lists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Require the user to fill in the answer</a:t>
            </a:r>
          </a:p>
          <a:p>
            <a:pPr marL="109728" indent="0">
              <a:buNone/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Fields Section Explained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981200"/>
            <a:ext cx="1504100" cy="4667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229" y="2912362"/>
            <a:ext cx="2686425" cy="13351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4648200"/>
            <a:ext cx="2068685" cy="7716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227" y="5867400"/>
            <a:ext cx="1448922" cy="50672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6705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417638"/>
            <a:ext cx="4811311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Field Types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686" y="1828800"/>
            <a:ext cx="4677428" cy="3381847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V="1">
            <a:off x="3581400" y="3124200"/>
            <a:ext cx="1905000" cy="1600200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590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314" y="1481138"/>
            <a:ext cx="6751371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Question Design Now: Scroll to See it All- Screen 4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7772400" y="1981200"/>
            <a:ext cx="1143000" cy="800100"/>
          </a:xfrm>
          <a:prstGeom prst="rect">
            <a:avLst/>
          </a:prstGeom>
          <a:ln w="55000" cap="flat" cmpd="thickThin" algn="ctr">
            <a:solidFill>
              <a:srgbClr val="000000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Arial" pitchFamily="34" charset="0"/>
              <a:buChar char="•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Assign a Variable  a Value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76200" y="3344069"/>
            <a:ext cx="1371600" cy="800100"/>
          </a:xfrm>
          <a:prstGeom prst="rect">
            <a:avLst/>
          </a:prstGeom>
          <a:ln w="55000" cap="flat" cmpd="thickThin" algn="ctr">
            <a:solidFill>
              <a:srgbClr val="000000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Arial" pitchFamily="34" charset="0"/>
              <a:buChar char="•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Repeat Loop Options</a:t>
            </a:r>
            <a:endParaRPr lang="en-US" sz="1600" dirty="0">
              <a:solidFill>
                <a:srgbClr val="00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712726" y="2209800"/>
            <a:ext cx="4059674" cy="457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712726" y="2209800"/>
            <a:ext cx="4135874" cy="80419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469571" y="3657600"/>
            <a:ext cx="587829" cy="315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1"/>
          <p:cNvSpPr txBox="1">
            <a:spLocks/>
          </p:cNvSpPr>
          <p:nvPr/>
        </p:nvSpPr>
        <p:spPr>
          <a:xfrm>
            <a:off x="43543" y="1417638"/>
            <a:ext cx="1053686" cy="800100"/>
          </a:xfrm>
          <a:prstGeom prst="rect">
            <a:avLst/>
          </a:prstGeom>
          <a:ln w="55000" cap="flat" cmpd="thickThin" algn="ctr">
            <a:solidFill>
              <a:srgbClr val="000000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Arial" pitchFamily="34" charset="0"/>
              <a:buChar char="•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Add &amp; Delete Buttons</a:t>
            </a:r>
            <a:endParaRPr lang="en-US" sz="1600" dirty="0">
              <a:solidFill>
                <a:srgbClr val="00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62914" y="2248831"/>
            <a:ext cx="753275" cy="3240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"/>
          <p:cNvSpPr txBox="1">
            <a:spLocks/>
          </p:cNvSpPr>
          <p:nvPr/>
        </p:nvSpPr>
        <p:spPr>
          <a:xfrm>
            <a:off x="4605771" y="3195637"/>
            <a:ext cx="3886200" cy="400050"/>
          </a:xfrm>
          <a:prstGeom prst="rect">
            <a:avLst/>
          </a:prstGeom>
          <a:ln w="55000" cap="flat" cmpd="thickThin" algn="ctr">
            <a:solidFill>
              <a:srgbClr val="000000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Arial" pitchFamily="34" charset="0"/>
              <a:buChar char="•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Font typeface="Wingdings 3"/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Destination Question on Button Click </a:t>
            </a:r>
            <a:endParaRPr lang="en-US" sz="1600" dirty="0">
              <a:solidFill>
                <a:srgbClr val="0000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3440443" y="3304714"/>
            <a:ext cx="1131556" cy="9094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948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1578" y="2903236"/>
            <a:ext cx="2312727" cy="14525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Getting to Know the Buttons Section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4989" y="1336214"/>
            <a:ext cx="2131973" cy="1447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52400" y="1525369"/>
            <a:ext cx="3352800" cy="646331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New questions by default only have the continue button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3916" y="2667000"/>
            <a:ext cx="3352800" cy="92333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Use buttons instead of fields for questions with 3 options or less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4384" y="4043082"/>
            <a:ext cx="3031864" cy="646331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Maximum number of buttons per question = 3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4384" y="5181600"/>
            <a:ext cx="3352800" cy="646331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Label the buttons however you like</a:t>
            </a:r>
            <a:endParaRPr lang="en-US" sz="1800" dirty="0">
              <a:solidFill>
                <a:srgbClr val="000000"/>
              </a:solidFill>
            </a:endParaRPr>
          </a:p>
        </p:txBody>
      </p:sp>
      <p:cxnSp>
        <p:nvCxnSpPr>
          <p:cNvPr id="12" name="Straight Arrow Connector 11"/>
          <p:cNvCxnSpPr>
            <a:stCxn id="6" idx="3"/>
          </p:cNvCxnSpPr>
          <p:nvPr/>
        </p:nvCxnSpPr>
        <p:spPr>
          <a:xfrm>
            <a:off x="3505200" y="1848535"/>
            <a:ext cx="2743200" cy="47352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76800" y="4648317"/>
            <a:ext cx="3074912" cy="16189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17" name="Straight Arrow Connector 16"/>
          <p:cNvCxnSpPr/>
          <p:nvPr/>
        </p:nvCxnSpPr>
        <p:spPr>
          <a:xfrm>
            <a:off x="3732255" y="5707867"/>
            <a:ext cx="1679489" cy="11105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495742" y="3594739"/>
            <a:ext cx="3352800" cy="4191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807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4495800" cy="40687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0000"/>
                </a:solidFill>
              </a:rPr>
              <a:t>Assign a value to a variable</a:t>
            </a:r>
          </a:p>
          <a:p>
            <a:pPr marL="109728" indent="0">
              <a:buNone/>
            </a:pPr>
            <a:endParaRPr lang="en-US" sz="2800" dirty="0" smtClean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0000"/>
                </a:solidFill>
              </a:rPr>
              <a:t>Go to another question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0000"/>
                </a:solidFill>
              </a:rPr>
              <a:t>Ex. Next, Previous, or Jump Ahead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0000"/>
                </a:solidFill>
              </a:rPr>
              <a:t>Sequentially move on</a:t>
            </a:r>
          </a:p>
          <a:p>
            <a:pPr lvl="1">
              <a:buFont typeface="Wingdings" pitchFamily="2" charset="2"/>
              <a:buChar char="§"/>
            </a:pPr>
            <a:endParaRPr lang="en-US" sz="2800" dirty="0" smtClean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0000"/>
                </a:solidFill>
              </a:rPr>
              <a:t>Set or increment a counting variable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What Can a Button Do?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29825" y="1181100"/>
            <a:ext cx="4674252" cy="3124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340711" y="4038600"/>
            <a:ext cx="4182035" cy="2031325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+mn-lt"/>
              </a:rPr>
              <a:t>Select “Destination Question” from drop down list of: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+mn-lt"/>
              </a:rPr>
              <a:t>Other questions you made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+mn-lt"/>
              </a:rPr>
              <a:t>Back to prior question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+mn-lt"/>
              </a:rPr>
              <a:t>Success- Process Form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+mn-lt"/>
              </a:rPr>
              <a:t>Exit functions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+mn-lt"/>
              </a:rPr>
              <a:t>Exit user to a website</a:t>
            </a:r>
            <a:endParaRPr lang="en-US" sz="18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6634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Buttons to Select Destination Question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6118" y="2308959"/>
            <a:ext cx="5891396" cy="338825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6248400" y="1905000"/>
            <a:ext cx="2514600" cy="3844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800"/>
              </a:spcBef>
              <a:buClr>
                <a:schemeClr val="bg2"/>
              </a:buClr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Select from:</a:t>
            </a:r>
          </a:p>
          <a:p>
            <a:pPr marL="457200" indent="-457200">
              <a:spcBef>
                <a:spcPts val="800"/>
              </a:spcBef>
              <a:buClr>
                <a:schemeClr val="bg2"/>
              </a:buClr>
              <a:buFont typeface="Wingdings" pitchFamily="2" charset="2"/>
              <a:buChar char="q"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Other questions you made</a:t>
            </a:r>
          </a:p>
          <a:p>
            <a:pPr marL="457200" indent="-457200">
              <a:spcBef>
                <a:spcPts val="800"/>
              </a:spcBef>
              <a:buClr>
                <a:schemeClr val="bg2"/>
              </a:buClr>
              <a:buFont typeface="Wingdings" pitchFamily="2" charset="2"/>
              <a:buChar char="q"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“Back to prior question”</a:t>
            </a:r>
          </a:p>
          <a:p>
            <a:pPr marL="457200" indent="-457200">
              <a:spcBef>
                <a:spcPts val="800"/>
              </a:spcBef>
              <a:buClr>
                <a:schemeClr val="bg2"/>
              </a:buClr>
              <a:buFont typeface="Wingdings" pitchFamily="2" charset="2"/>
              <a:buChar char="q"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“Success – Process Form”</a:t>
            </a:r>
          </a:p>
          <a:p>
            <a:pPr marL="457200" indent="-457200">
              <a:spcBef>
                <a:spcPts val="800"/>
              </a:spcBef>
              <a:buClr>
                <a:schemeClr val="bg2"/>
              </a:buClr>
              <a:buFont typeface="Wingdings" pitchFamily="2" charset="2"/>
              <a:buChar char="q"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Exit functions</a:t>
            </a:r>
          </a:p>
          <a:p>
            <a:pPr marL="457200" indent="-457200">
              <a:spcBef>
                <a:spcPts val="800"/>
              </a:spcBef>
              <a:buClr>
                <a:schemeClr val="bg2"/>
              </a:buClr>
              <a:buFont typeface="Wingdings" pitchFamily="2" charset="2"/>
              <a:buChar char="q"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Can Exit user to a website</a:t>
            </a:r>
          </a:p>
          <a:p>
            <a:endParaRPr lang="en-US" sz="1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66800" y="14478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spcBef>
                <a:spcPts val="800"/>
              </a:spcBef>
              <a:buClr>
                <a:schemeClr val="bg2"/>
              </a:buClr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Select “Destination Question” from drop down</a:t>
            </a:r>
          </a:p>
        </p:txBody>
      </p:sp>
    </p:spTree>
    <p:extLst>
      <p:ext uri="{BB962C8B-B14F-4D97-AF65-F5344CB8AC3E}">
        <p14:creationId xmlns:p14="http://schemas.microsoft.com/office/powerpoint/2010/main" val="111369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25520"/>
            <a:ext cx="8229600" cy="4525963"/>
          </a:xfrm>
        </p:spPr>
        <p:txBody>
          <a:bodyPr/>
          <a:lstStyle/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rgbClr val="000000"/>
              </a:solidFill>
            </a:endParaRPr>
          </a:p>
          <a:p>
            <a:pPr marL="393192" lvl="1" indent="0"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Advanced Logic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143000" y="4724400"/>
            <a:ext cx="2057400" cy="1371600"/>
          </a:xfrm>
          <a:prstGeom prst="straightConnector1">
            <a:avLst/>
          </a:prstGeom>
          <a:ln w="19050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447800" y="2514600"/>
            <a:ext cx="1447800" cy="609600"/>
          </a:xfrm>
          <a:prstGeom prst="straightConnector1">
            <a:avLst/>
          </a:prstGeom>
          <a:ln w="19050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1460351" y="3505200"/>
            <a:ext cx="1511449" cy="558331"/>
          </a:xfrm>
          <a:prstGeom prst="straightConnector1">
            <a:avLst/>
          </a:prstGeom>
          <a:ln w="19050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729" y="1243143"/>
            <a:ext cx="7239000" cy="485285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531915" y="2339370"/>
            <a:ext cx="144780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Write IF/ELSE statements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4776" y="4526340"/>
            <a:ext cx="1570264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Test before user presses button or after user presses button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07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219200"/>
            <a:ext cx="5463381" cy="5463381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All Logic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02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2" indent="0" algn="ctr"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r>
              <a:rPr lang="en-US" sz="3600" b="1" dirty="0">
                <a:solidFill>
                  <a:srgbClr val="000000"/>
                </a:solidFill>
              </a:rPr>
              <a:t>www.a2jauthor.org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solidFill>
                  <a:srgbClr val="000000"/>
                </a:solidFill>
              </a:rPr>
              <a:t>The </a:t>
            </a:r>
            <a:r>
              <a:rPr lang="en-US" sz="3200" i="1" dirty="0" smtClean="0">
                <a:solidFill>
                  <a:srgbClr val="000000"/>
                </a:solidFill>
              </a:rPr>
              <a:t>A2J Authoring Guide 5.0 </a:t>
            </a:r>
            <a:endParaRPr lang="en-US" sz="3200" i="1" dirty="0" smtClean="0">
              <a:solidFill>
                <a:srgbClr val="00000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i="1" dirty="0" smtClean="0">
                <a:solidFill>
                  <a:srgbClr val="000000"/>
                </a:solidFill>
              </a:rPr>
              <a:t>(Chapters 1-6 available now) 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0000"/>
                </a:solidFill>
              </a:rPr>
              <a:t>Screen </a:t>
            </a:r>
            <a:r>
              <a:rPr lang="en-US" sz="2600" dirty="0" smtClean="0">
                <a:solidFill>
                  <a:srgbClr val="000000"/>
                </a:solidFill>
              </a:rPr>
              <a:t>shots to walk you through everything we discussed today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0000"/>
                </a:solidFill>
              </a:rPr>
              <a:t>Available on our website: </a:t>
            </a:r>
            <a:r>
              <a:rPr lang="en-US" sz="2600" dirty="0" smtClean="0">
                <a:solidFill>
                  <a:srgbClr val="000000"/>
                </a:solidFill>
                <a:hlinkClick r:id="rId3"/>
              </a:rPr>
              <a:t>www.a2jauthor.org</a:t>
            </a:r>
            <a:endParaRPr lang="en-US" sz="2600" dirty="0" smtClean="0">
              <a:solidFill>
                <a:srgbClr val="000000"/>
              </a:solidFill>
            </a:endParaRPr>
          </a:p>
          <a:p>
            <a:pPr marL="393192" lvl="1" indent="0">
              <a:buNone/>
            </a:pPr>
            <a:endParaRPr lang="en-US" sz="2600" dirty="0" smtClean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solidFill>
                  <a:srgbClr val="000000"/>
                </a:solidFill>
              </a:rPr>
              <a:t>Recorded Trainings &amp; Presentations 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 smtClean="0">
                <a:solidFill>
                  <a:srgbClr val="000000"/>
                </a:solidFill>
                <a:hlinkClick r:id="rId4"/>
              </a:rPr>
              <a:t>www.youtube.com/a2jauthor</a:t>
            </a:r>
            <a:endParaRPr lang="en-US" sz="3200" dirty="0" smtClean="0">
              <a:solidFill>
                <a:srgbClr val="000000"/>
              </a:solidFill>
            </a:endParaRPr>
          </a:p>
          <a:p>
            <a:pPr marL="393192" lvl="1" indent="0">
              <a:buNone/>
            </a:pPr>
            <a:endParaRPr lang="en-US" sz="3200" dirty="0" smtClean="0">
              <a:solidFill>
                <a:srgbClr val="000000"/>
              </a:solidFill>
            </a:endParaRPr>
          </a:p>
          <a:p>
            <a:pPr marL="630936" lvl="2" indent="0">
              <a:buNone/>
            </a:pPr>
            <a:endParaRPr lang="en-US" sz="3000" dirty="0">
              <a:solidFill>
                <a:srgbClr val="000000"/>
              </a:solidFill>
            </a:endParaRPr>
          </a:p>
          <a:p>
            <a:pPr marL="630936" lvl="2" indent="0">
              <a:buNone/>
            </a:pPr>
            <a:endParaRPr lang="en-US" sz="3000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Learn More About Question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91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000000"/>
                </a:solidFill>
              </a:rPr>
              <a:t>Creating a new question in A2J Author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>
                <a:solidFill>
                  <a:srgbClr val="000000"/>
                </a:solidFill>
              </a:rPr>
              <a:t>The Question Design Window: Where did all those tabs go</a:t>
            </a:r>
            <a:r>
              <a:rPr lang="en-US" sz="3600" dirty="0" smtClean="0">
                <a:solidFill>
                  <a:srgbClr val="000000"/>
                </a:solidFill>
              </a:rPr>
              <a:t>?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>
                <a:solidFill>
                  <a:srgbClr val="000000"/>
                </a:solidFill>
              </a:rPr>
              <a:t>Question Design Now: Scroll to See </a:t>
            </a:r>
            <a:r>
              <a:rPr lang="en-US" sz="3600" dirty="0" smtClean="0">
                <a:solidFill>
                  <a:srgbClr val="000000"/>
                </a:solidFill>
              </a:rPr>
              <a:t>it All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000000"/>
                </a:solidFill>
              </a:rPr>
              <a:t>Additional Resources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Question Design</a:t>
            </a:r>
            <a:br>
              <a:rPr lang="en-US" dirty="0" smtClean="0"/>
            </a:br>
            <a:r>
              <a:rPr lang="en-US" dirty="0" smtClean="0"/>
              <a:t>Agenda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7772400" cy="1829761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Jessica Bolack Frank </a:t>
            </a:r>
          </a:p>
          <a:p>
            <a:r>
              <a:rPr lang="en-US" dirty="0" smtClean="0"/>
              <a:t>Program Coordinator</a:t>
            </a:r>
          </a:p>
          <a:p>
            <a:r>
              <a:rPr lang="en-US" dirty="0" smtClean="0"/>
              <a:t>jbolack@kentlaw.edu</a:t>
            </a:r>
          </a:p>
          <a:p>
            <a:r>
              <a:rPr lang="en-US" dirty="0" smtClean="0"/>
              <a:t>312-906-5331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98449"/>
            <a:ext cx="8229600" cy="1182951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Creating a New Question 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248400" y="3200400"/>
            <a:ext cx="0" cy="2133600"/>
          </a:xfrm>
          <a:prstGeom prst="straightConnector1">
            <a:avLst/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143000" y="1524000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www.a2jauthor.org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12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544" y="1481138"/>
            <a:ext cx="6312911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My Interviews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35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Creating New Questions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79" y="995557"/>
            <a:ext cx="7391400" cy="415766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90600" y="5794833"/>
            <a:ext cx="2819400" cy="707886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Add a new question to the default list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1482379" y="4930914"/>
            <a:ext cx="194021" cy="863919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800600" y="3662647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+mn-lt"/>
              </a:rPr>
              <a:t>Questions appear in the interview by how they are connected to each other (see Map) </a:t>
            </a:r>
            <a:endParaRPr lang="en-US" sz="1800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743" y="209347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Question Design Window: Where did all those tabs go?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00200"/>
            <a:ext cx="7233109" cy="43654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5718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128" y="1524000"/>
            <a:ext cx="6977743" cy="45386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Question Design Now: Scroll to See it All- Screen 1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00600" y="1685377"/>
            <a:ext cx="1371600" cy="738664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</a:rPr>
              <a:t>Question Step &amp; Name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2895600"/>
            <a:ext cx="1721226" cy="307777"/>
          </a:xfrm>
          <a:prstGeom prst="rect">
            <a:avLst/>
          </a:prstGeom>
          <a:ln w="57150">
            <a:solidFill>
              <a:srgbClr val="92D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</a:rPr>
              <a:t>Add notes</a:t>
            </a:r>
            <a:endParaRPr lang="en-US" sz="1400" b="1" dirty="0">
              <a:solidFill>
                <a:srgbClr val="00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797426" y="3060375"/>
            <a:ext cx="259974" cy="143002"/>
          </a:xfrm>
          <a:prstGeom prst="straightConnector1">
            <a:avLst/>
          </a:prstGeom>
          <a:ln w="2857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657601" y="2286000"/>
            <a:ext cx="1142999" cy="341517"/>
          </a:xfrm>
          <a:prstGeom prst="straightConnector1">
            <a:avLst/>
          </a:prstGeom>
          <a:ln w="2857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3169" y="4038600"/>
            <a:ext cx="1371600" cy="307777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</a:rPr>
              <a:t>Question Text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59677" y="4089463"/>
            <a:ext cx="1371600" cy="307777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+mn-lt"/>
              </a:rPr>
              <a:t>Add Audio</a:t>
            </a:r>
            <a:endParaRPr lang="en-US" sz="1400" b="1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2386296" y="4346377"/>
            <a:ext cx="1842804" cy="242551"/>
          </a:xfrm>
          <a:prstGeom prst="straightConnector1">
            <a:avLst/>
          </a:prstGeom>
          <a:ln w="2857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795346" y="4171850"/>
            <a:ext cx="590950" cy="71501"/>
          </a:xfrm>
          <a:prstGeom prst="straightConnector1">
            <a:avLst/>
          </a:prstGeom>
          <a:ln w="2857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184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29" y="1752600"/>
            <a:ext cx="8229600" cy="215293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 Text Extras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4366441"/>
            <a:ext cx="1371600" cy="307777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</a:rPr>
              <a:t>Italicize Text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743" y="3048000"/>
            <a:ext cx="1371600" cy="52322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</a:rPr>
              <a:t>Embolden Text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73978" y="3212502"/>
            <a:ext cx="3505200" cy="307777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</a:rPr>
              <a:t>Add a hyperlink to external websites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43400" y="2209800"/>
            <a:ext cx="1371600" cy="307777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</a:rPr>
              <a:t>Add Pop-Ups</a:t>
            </a:r>
            <a:endParaRPr lang="en-US" sz="1400" b="1" dirty="0">
              <a:solidFill>
                <a:srgbClr val="00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872343" y="2876270"/>
            <a:ext cx="451757" cy="324130"/>
          </a:xfrm>
          <a:prstGeom prst="straightConnector1">
            <a:avLst/>
          </a:prstGeom>
          <a:ln w="2857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1861457" y="2928610"/>
            <a:ext cx="979714" cy="1414790"/>
          </a:xfrm>
          <a:prstGeom prst="straightConnector1">
            <a:avLst/>
          </a:prstGeom>
          <a:ln w="2857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1"/>
          </p:cNvCxnSpPr>
          <p:nvPr/>
        </p:nvCxnSpPr>
        <p:spPr>
          <a:xfrm flipH="1" flipV="1">
            <a:off x="3211287" y="2829065"/>
            <a:ext cx="862691" cy="537326"/>
          </a:xfrm>
          <a:prstGeom prst="straightConnector1">
            <a:avLst/>
          </a:prstGeom>
          <a:ln w="2857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815443" y="2517577"/>
            <a:ext cx="517071" cy="358693"/>
          </a:xfrm>
          <a:prstGeom prst="straightConnector1">
            <a:avLst/>
          </a:prstGeom>
          <a:ln w="2857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961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780" y="1481138"/>
            <a:ext cx="6806439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Question Design Now: Scroll to See it All- Screen 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199" y="3231218"/>
            <a:ext cx="1371600" cy="738664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</a:rPr>
              <a:t>Learn Question (Prompt)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96200" y="4343400"/>
            <a:ext cx="1371600" cy="307777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+mn-lt"/>
              </a:rPr>
              <a:t>Add Audio</a:t>
            </a:r>
            <a:endParaRPr lang="en-US" sz="14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199" y="4203661"/>
            <a:ext cx="1371600" cy="738664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</a:rPr>
              <a:t>Learn More Answer (Help)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24200" y="5331936"/>
            <a:ext cx="1532965" cy="738664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</a:rPr>
              <a:t>Repeat Loop Counting Variable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79795" y="2883317"/>
            <a:ext cx="1371600" cy="1169551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</a:rPr>
              <a:t>Choose Text, Show Me Graphic, or Show Me Video</a:t>
            </a:r>
            <a:endParaRPr lang="en-US" sz="1400" b="1" dirty="0">
              <a:solidFill>
                <a:srgbClr val="00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447799" y="3666326"/>
            <a:ext cx="475302" cy="153765"/>
          </a:xfrm>
          <a:prstGeom prst="straightConnector1">
            <a:avLst/>
          </a:prstGeom>
          <a:ln w="2857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447799" y="4275596"/>
            <a:ext cx="1219201" cy="239740"/>
          </a:xfrm>
          <a:prstGeom prst="straightConnector1">
            <a:avLst/>
          </a:prstGeom>
          <a:ln w="2857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393608" y="3468092"/>
            <a:ext cx="486187" cy="407575"/>
          </a:xfrm>
          <a:prstGeom prst="straightConnector1">
            <a:avLst/>
          </a:prstGeom>
          <a:ln w="2857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2667000" y="4515336"/>
            <a:ext cx="5029201" cy="0"/>
          </a:xfrm>
          <a:prstGeom prst="straightConnector1">
            <a:avLst/>
          </a:prstGeom>
          <a:ln w="2857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2423907" y="5116890"/>
            <a:ext cx="700293" cy="445710"/>
          </a:xfrm>
          <a:prstGeom prst="straightConnector1">
            <a:avLst/>
          </a:prstGeom>
          <a:ln w="2857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126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2J Reds">
      <a:dk1>
        <a:srgbClr val="656565"/>
      </a:dk1>
      <a:lt1>
        <a:sysClr val="window" lastClr="FFFFFF"/>
      </a:lt1>
      <a:dk2>
        <a:srgbClr val="C00000"/>
      </a:dk2>
      <a:lt2>
        <a:srgbClr val="CC0000"/>
      </a:lt2>
      <a:accent1>
        <a:srgbClr val="656565"/>
      </a:accent1>
      <a:accent2>
        <a:srgbClr val="656565"/>
      </a:accent2>
      <a:accent3>
        <a:srgbClr val="878787"/>
      </a:accent3>
      <a:accent4>
        <a:srgbClr val="878787"/>
      </a:accent4>
      <a:accent5>
        <a:srgbClr val="878787"/>
      </a:accent5>
      <a:accent6>
        <a:srgbClr val="878787"/>
      </a:accent6>
      <a:hlink>
        <a:srgbClr val="106485"/>
      </a:hlink>
      <a:folHlink>
        <a:srgbClr val="8ED5F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10518</TotalTime>
  <Words>668</Words>
  <Application>Microsoft Office PowerPoint</Application>
  <PresentationFormat>On-screen Show (4:3)</PresentationFormat>
  <Paragraphs>136</Paragraphs>
  <Slides>20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Corbel</vt:lpstr>
      <vt:lpstr>Times New Roman</vt:lpstr>
      <vt:lpstr>Verdana</vt:lpstr>
      <vt:lpstr>Wingdings</vt:lpstr>
      <vt:lpstr>Wingdings 2</vt:lpstr>
      <vt:lpstr>Wingdings 3</vt:lpstr>
      <vt:lpstr>Concourse</vt:lpstr>
      <vt:lpstr>A2J Author® 5.0 The Basics Training</vt:lpstr>
      <vt:lpstr>Question Design Agenda</vt:lpstr>
      <vt:lpstr>Creating a New Question </vt:lpstr>
      <vt:lpstr>My Interviews</vt:lpstr>
      <vt:lpstr>Creating New Questions</vt:lpstr>
      <vt:lpstr>The Question Design Window: Where did all those tabs go?</vt:lpstr>
      <vt:lpstr>Question Design Now: Scroll to See it All- Screen 1 </vt:lpstr>
      <vt:lpstr>Question Text Extras </vt:lpstr>
      <vt:lpstr>Question Design Now: Scroll to See it All- Screen 2</vt:lpstr>
      <vt:lpstr>Question Design Now: Scroll to See it All- Screen 3</vt:lpstr>
      <vt:lpstr>Fields Section Explained</vt:lpstr>
      <vt:lpstr>Field Types</vt:lpstr>
      <vt:lpstr>Question Design Now: Scroll to See it All- Screen 4</vt:lpstr>
      <vt:lpstr>Getting to Know the Buttons Section</vt:lpstr>
      <vt:lpstr>What Can a Button Do?</vt:lpstr>
      <vt:lpstr>Buttons to Select Destination Question</vt:lpstr>
      <vt:lpstr>Advanced Logic</vt:lpstr>
      <vt:lpstr>All Logic</vt:lpstr>
      <vt:lpstr>Learn More About Question Design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Self-Help Web Center</dc:title>
  <dc:creator>Dave Bonebrake</dc:creator>
  <cp:lastModifiedBy>Jessica Frank</cp:lastModifiedBy>
  <cp:revision>415</cp:revision>
  <cp:lastPrinted>2012-09-06T13:58:13Z</cp:lastPrinted>
  <dcterms:created xsi:type="dcterms:W3CDTF">2006-01-04T18:50:31Z</dcterms:created>
  <dcterms:modified xsi:type="dcterms:W3CDTF">2015-04-02T15:18:07Z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TC011408351033</vt:lpwstr>
  </property>
</Properties>
</file>